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22" r:id="rId3"/>
    <p:sldId id="325" r:id="rId4"/>
    <p:sldId id="336" r:id="rId5"/>
    <p:sldId id="342" r:id="rId6"/>
    <p:sldId id="343" r:id="rId7"/>
  </p:sldIdLst>
  <p:sldSz cx="9144000" cy="6858000" type="screen4x3"/>
  <p:notesSz cx="6797675" cy="9926638"/>
  <p:custDataLst>
    <p:tags r:id="rId9"/>
  </p:custDataLst>
  <p:defaultTextStyle>
    <a:defPPr>
      <a:defRPr lang="ru-RU">
        <a:effectLst/>
      </a:defRPr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/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/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/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/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/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effectLst/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effectLst/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effectLst/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effectLst/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3036" autoAdjust="0"/>
  </p:normalViewPr>
  <p:slideViewPr>
    <p:cSldViewPr>
      <p:cViewPr>
        <p:scale>
          <a:sx n="93" d="100"/>
          <a:sy n="93" d="100"/>
        </p:scale>
        <p:origin x="-4038" y="-13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>
                <a:effectLst/>
              </a:defRPr>
            </a:pPr>
            <a:fld id="{57870E18-D55C-4427-B60B-92483857C8B7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>
                <a:effectLst/>
              </a:rPr>
              <a:t>Образец текста</a:t>
            </a:r>
          </a:p>
          <a:p>
            <a:pPr lvl="1"/>
            <a:r>
              <a:rPr lang="ru-RU" noProof="0" smtClean="0">
                <a:effectLst/>
              </a:rPr>
              <a:t>Второй уровень</a:t>
            </a:r>
          </a:p>
          <a:p>
            <a:pPr lvl="2"/>
            <a:r>
              <a:rPr lang="ru-RU" noProof="0" smtClean="0">
                <a:effectLst/>
              </a:rPr>
              <a:t>Третий уровень</a:t>
            </a:r>
          </a:p>
          <a:p>
            <a:pPr lvl="3"/>
            <a:r>
              <a:rPr lang="ru-RU" noProof="0" smtClean="0">
                <a:effectLst/>
              </a:rPr>
              <a:t>Четвертый уровень</a:t>
            </a:r>
          </a:p>
          <a:p>
            <a:pPr lvl="4"/>
            <a:r>
              <a:rPr lang="ru-RU" noProof="0" smtClean="0">
                <a:effectLst/>
              </a:rPr>
              <a:t>Пятый уровень</a:t>
            </a:r>
            <a:endParaRPr lang="ru-RU" noProof="0">
              <a:effectLst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>
                <a:effectLst/>
              </a:defRPr>
            </a:pPr>
            <a:fld id="{074EF4A8-4F07-417A-B96D-1FCADCEEF976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9015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r>
              <a:rPr lang="ru-RU" smtClean="0">
                <a:effectLst/>
              </a:rPr>
              <a:t>Образец подзаголовка</a:t>
            </a:r>
            <a:endParaRPr lang="ru-RU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143CF5D8-03B8-4B5F-8098-9F942AA65229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58A09203-DE68-4831-8A2F-B83D2FF73C66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60613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EBB77E86-2BD4-41DE-8259-CE1187478AB6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96F5F2FA-041A-43EF-8C83-0E3B668642E5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32138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effectLst/>
        </p:spPr>
        <p:txBody>
          <a:bodyPr vert="eaVert"/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effectLst/>
        </p:spPr>
        <p:txBody>
          <a:bodyPr vert="eaVert"/>
          <a:lstStyle/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0CA96C53-F617-4C04-8072-3E3E4C712B15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6E3A566C-883B-4F96-ACA6-C8CB720F8C9E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9694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D6FB5231-56E9-407D-8030-597864EAEE6A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BB71E703-7E59-4795-991F-B0AD669A383E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41844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effectLst/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effectLst/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129B80CC-384A-47DF-B052-AFAF971D7A97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0CBC8C61-598A-45D4-8C68-B22861A80815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21964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912D258D-8F9B-45C4-A28C-95467C43A794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E12CF45F-6E5B-4425-98C3-0E711D31D757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50411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87D6503F-E98B-44A0-9A3B-0E3D59C3F921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D31C6FC3-BD6D-4019-9908-D0FC57390CEB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75742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0C48F4F8-D059-482A-B484-0299AE0142C6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4B54262E-D4E8-4B15-B0B1-F656DBA80C21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70365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D812AFB6-D229-49F2-BA10-87168182EEBD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3A555AB5-64DF-451C-9292-61606C873A47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13867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  <a:p>
            <a:pPr lvl="1"/>
            <a:r>
              <a:rPr lang="ru-RU" smtClean="0">
                <a:effectLst/>
              </a:rPr>
              <a:t>Второй уровень</a:t>
            </a:r>
          </a:p>
          <a:p>
            <a:pPr lvl="2"/>
            <a:r>
              <a:rPr lang="ru-RU" smtClean="0">
                <a:effectLst/>
              </a:rPr>
              <a:t>Третий уровень</a:t>
            </a:r>
          </a:p>
          <a:p>
            <a:pPr lvl="3"/>
            <a:r>
              <a:rPr lang="ru-RU" smtClean="0">
                <a:effectLst/>
              </a:rPr>
              <a:t>Четвертый уровень</a:t>
            </a:r>
          </a:p>
          <a:p>
            <a:pPr lvl="4"/>
            <a:r>
              <a:rPr lang="ru-RU" smtClean="0">
                <a:effectLst/>
              </a:rPr>
              <a:t>Пятый уровень</a:t>
            </a:r>
            <a:endParaRPr lang="ru-RU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D2F49F09-3393-4F37-BAF4-BC9C8DE62503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574C4E17-7CDE-4829-9ED7-479BC4050B7B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16455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ru-RU" smtClean="0">
                <a:effectLst/>
              </a:rPr>
              <a:t>Образец заголовка</a:t>
            </a:r>
            <a:endParaRPr lang="ru-RU">
              <a:effectLst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pPr lvl="0"/>
            <a:endParaRPr lang="ru-RU" noProof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ru-RU" smtClean="0">
                <a:effectLst/>
              </a:rPr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28C1C41C-D4F8-4C3B-B4D7-AE8A307B5133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1CBCDC24-1DEA-46FA-9D99-C4E11D02C6F6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28062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effectLst/>
              </a:rPr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effectLst/>
              </a:rPr>
              <a:t>Образец текста</a:t>
            </a:r>
          </a:p>
          <a:p>
            <a:pPr lvl="1"/>
            <a:r>
              <a:rPr lang="ru-RU" altLang="ru-RU" smtClean="0">
                <a:effectLst/>
              </a:rPr>
              <a:t>Второй уровень</a:t>
            </a:r>
          </a:p>
          <a:p>
            <a:pPr lvl="2"/>
            <a:r>
              <a:rPr lang="ru-RU" altLang="ru-RU" smtClean="0">
                <a:effectLst/>
              </a:rPr>
              <a:t>Третий уровень</a:t>
            </a:r>
          </a:p>
          <a:p>
            <a:pPr lvl="3"/>
            <a:r>
              <a:rPr lang="ru-RU" altLang="ru-RU" smtClean="0">
                <a:effectLst/>
              </a:rPr>
              <a:t>Четвертый уровень</a:t>
            </a:r>
          </a:p>
          <a:p>
            <a:pPr lvl="4"/>
            <a:r>
              <a:rPr lang="ru-RU" altLang="ru-RU" smtClean="0">
                <a:effectLst/>
              </a:rP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>
                <a:effectLst/>
              </a:defRPr>
            </a:pPr>
            <a:fld id="{5DEE3340-FC33-4C82-A3A8-D720C1515D61}" type="datetimeFigureOut">
              <a:rPr lang="ru-RU">
                <a:effectLst/>
              </a:rPr>
              <a:pPr>
                <a:defRPr>
                  <a:effectLst/>
                </a:defRPr>
              </a:pPr>
              <a:t>11.12.2017</a:t>
            </a:fld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>
                <a:effectLst/>
              </a:defRPr>
            </a:pPr>
            <a:fld id="{2A8876AA-BEE1-4BA5-AD80-84751D66C247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/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/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/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/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/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/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/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/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ru-RU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7175"/>
            <a:ext cx="8496300" cy="1470025"/>
          </a:xfrm>
          <a:effectLst/>
        </p:spPr>
        <p:txBody>
          <a:bodyPr/>
          <a:lstStyle/>
          <a:p>
            <a:pPr rtl="0" eaLnBrk="1" hangingPunct="1">
              <a:defRPr>
                <a:effectLst/>
              </a:defRPr>
            </a:pPr>
            <a:r>
              <a:rPr lang="en-US" sz="28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Results of the experiment in the Moscow Regional</a:t>
            </a:r>
            <a:br>
              <a:rPr lang="en-US" sz="28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en-US" sz="28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Research &amp; Scientific Clinical Institute</a:t>
            </a:r>
            <a:br>
              <a:rPr lang="en-US" sz="28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en-US" sz="28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named after M.F. Vladimirsky (MONIKI)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>
          <a:xfrm>
            <a:off x="391039" y="3844925"/>
            <a:ext cx="8506385" cy="20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en-US" sz="26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Study of blood serum structures of patients in the clinical units of a hospital</a:t>
            </a:r>
            <a:br>
              <a:rPr lang="en-US" sz="26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</a:br>
            <a:r>
              <a:rPr lang="en-US" sz="26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 under the exposure to various modes of the devices</a:t>
            </a:r>
            <a:br>
              <a:rPr lang="en-US" sz="26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</a:br>
            <a:r>
              <a:rPr lang="en-US" sz="26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 </a:t>
            </a:r>
            <a:r>
              <a:rPr lang="en-US" sz="2600" b="1" i="0" u="none" strike="noStrike" dirty="0" smtClean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DeVita </a:t>
            </a:r>
            <a:r>
              <a:rPr lang="en-US" sz="2600" b="1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AP </a:t>
            </a:r>
            <a:r>
              <a:rPr lang="en-US" sz="2600" b="1" i="0" u="none" strike="noStrike" dirty="0" smtClean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Base, DeVita </a:t>
            </a:r>
            <a:r>
              <a:rPr lang="en-US" sz="2600" b="1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Ritm </a:t>
            </a:r>
            <a:r>
              <a:rPr lang="en-US" sz="2600" b="1" i="0" u="none" strike="noStrike" dirty="0" smtClean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Base, DeVita Energy </a:t>
            </a:r>
            <a:r>
              <a:rPr lang="en-US" sz="26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/>
            </a:r>
            <a:br>
              <a:rPr lang="en-US" sz="26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</a:br>
            <a:r>
              <a:rPr lang="en-US" sz="26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 in vitro.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/>
          <a:stretch>
            <a:fillRect/>
          </a:stretch>
        </p:blipFill>
        <p:spPr>
          <a:xfrm>
            <a:off x="0" y="188913"/>
            <a:ext cx="91440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863600"/>
            <a:ext cx="9144000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5497513" y="863600"/>
            <a:ext cx="2257425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580063" y="6669088"/>
            <a:ext cx="2160587" cy="188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2" name="Прямоугольник 51"/>
          <p:cNvSpPr>
            <a:spLocks noChangeArrowheads="1"/>
          </p:cNvSpPr>
          <p:nvPr/>
        </p:nvSpPr>
        <p:spPr>
          <a:xfrm>
            <a:off x="-3878" y="241300"/>
            <a:ext cx="7762694" cy="5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9pPr>
          </a:lstStyle>
          <a:p>
            <a:pPr algn="ctr" rtl="0" eaLnBrk="1" hangingPunct="1"/>
            <a:r>
              <a:rPr lang="en-US" sz="28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ACTION OF DEVICES</a:t>
            </a:r>
          </a:p>
        </p:txBody>
      </p:sp>
      <p:pic>
        <p:nvPicPr>
          <p:cNvPr id="13" name="Picture 2" descr="C:\Tanya\Без имени-3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5" b="29895"/>
          <a:stretch>
            <a:fillRect/>
          </a:stretch>
        </p:blipFill>
        <p:spPr>
          <a:xfrm>
            <a:off x="7884368" y="313010"/>
            <a:ext cx="1152128" cy="3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ext Box 4"/>
          <p:cNvSpPr txBox="1">
            <a:spLocks noChangeArrowheads="1"/>
          </p:cNvSpPr>
          <p:nvPr/>
        </p:nvSpPr>
        <p:spPr>
          <a:xfrm>
            <a:off x="395536" y="1124744"/>
            <a:ext cx="8757212" cy="518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spcBef>
                <a:spcPct val="50000"/>
              </a:spcBef>
              <a:defRPr>
                <a:effectLst/>
              </a:defRPr>
            </a:pPr>
            <a:r>
              <a:rPr lang="en-US" sz="2400" b="1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Experimental conditions:</a:t>
            </a:r>
          </a:p>
          <a:p>
            <a:pPr rtl="0">
              <a:spcBef>
                <a:spcPct val="50000"/>
              </a:spcBef>
              <a:buFontTx/>
              <a:buAutoNum type="arabicPeriod"/>
              <a:defRPr>
                <a:effectLst/>
              </a:defRPr>
            </a:pPr>
            <a: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For the purposes of the study, 20 samples of blood serum of patients of therapeutic, </a:t>
            </a:r>
            <a:r>
              <a:rPr lang="en-US" sz="2000" b="0" i="0" u="none" strike="noStrike" dirty="0" err="1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endocrinological</a:t>
            </a:r>
            <a: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, pediatric, </a:t>
            </a:r>
            <a:r>
              <a:rPr lang="en-US" sz="2000" b="0" i="0" u="none" strike="noStrike" dirty="0" err="1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dermatovenereological</a:t>
            </a:r>
            <a: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 and gastroenterological units of the multidisciplinary scientific and clinical institute of Moscow were taken.</a:t>
            </a:r>
          </a:p>
          <a:p>
            <a:pPr rtl="0">
              <a:spcBef>
                <a:spcPct val="50000"/>
              </a:spcBef>
              <a:buFont typeface="+mj-lt"/>
              <a:buAutoNum type="arabicPeriod"/>
              <a:defRPr>
                <a:effectLst/>
              </a:defRPr>
            </a:pPr>
            <a: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The blood serum was separated into 6 tubes of 100 </a:t>
            </a:r>
            <a:r>
              <a:rPr lang="en-US" sz="2000" b="0" i="0" u="none" strike="noStrike" dirty="0" err="1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μl</a:t>
            </a:r>
            <a: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 each: </a:t>
            </a:r>
            <a:b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</a:br>
            <a: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/>
            </a:r>
            <a:b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</a:br>
            <a: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/>
            </a:r>
            <a:b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</a:br>
            <a: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/>
            </a:r>
            <a:b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</a:br>
            <a: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/>
            </a:r>
            <a:b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</a:br>
            <a: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/>
            </a:r>
            <a:b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</a:br>
            <a:endParaRPr lang="en-US" sz="2000" b="0" i="0" u="none" strike="noStrike" dirty="0" smtId="4294967295">
              <a:solidFill>
                <a:srgbClr val="376092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  <a:cs typeface="Arial"/>
            </a:endParaRPr>
          </a:p>
          <a:p>
            <a:pPr rtl="0">
              <a:spcBef>
                <a:spcPct val="50000"/>
              </a:spcBef>
              <a:buFontTx/>
              <a:buAutoNum type="arabicPeriod"/>
              <a:defRPr>
                <a:effectLst/>
              </a:defRPr>
            </a:pPr>
            <a: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After exposure, the structures of blood serum were obtained by the method of wedge dehydration and </a:t>
            </a:r>
            <a:r>
              <a:rPr lang="en-US" sz="2000" b="0" i="0" u="none" strike="noStrike" dirty="0" smtClean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systemic </a:t>
            </a:r>
            <a:r>
              <a:rPr lang="en-US" sz="20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and local organization was assessed immediately after exposure and 24 hours after exposure.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/>
          <a:stretch>
            <a:fillRect/>
          </a:stretch>
        </p:blipFill>
        <p:spPr>
          <a:xfrm>
            <a:off x="0" y="188913"/>
            <a:ext cx="91440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863600"/>
            <a:ext cx="9144000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580063" y="6669088"/>
            <a:ext cx="2160587" cy="188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8" name="Прямоугольник 51"/>
          <p:cNvSpPr>
            <a:spLocks noChangeArrowheads="1"/>
          </p:cNvSpPr>
          <p:nvPr/>
        </p:nvSpPr>
        <p:spPr>
          <a:xfrm>
            <a:off x="-3878" y="241300"/>
            <a:ext cx="7762694" cy="5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  <a:cs typeface="Arial"/>
              </a:defRPr>
            </a:lvl9pPr>
          </a:lstStyle>
          <a:p>
            <a:pPr algn="ctr" rtl="0" eaLnBrk="1" hangingPunct="1"/>
            <a:r>
              <a:rPr lang="en-US" sz="28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ACTION OF DEVICES</a:t>
            </a:r>
          </a:p>
        </p:txBody>
      </p:sp>
      <p:pic>
        <p:nvPicPr>
          <p:cNvPr id="9" name="Picture 2" descr="C:\Tanya\Без имени-3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5" b="29895"/>
          <a:stretch>
            <a:fillRect/>
          </a:stretch>
        </p:blipFill>
        <p:spPr>
          <a:xfrm>
            <a:off x="7884368" y="313010"/>
            <a:ext cx="1152128" cy="3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flipV="1">
            <a:off x="5497513" y="863600"/>
            <a:ext cx="2257425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072" y="3436883"/>
            <a:ext cx="4576572" cy="173909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0" indent="0" rtl="0">
              <a:spcBef>
                <a:spcPct val="0"/>
              </a:spcBef>
              <a:defRPr>
                <a:effectLst/>
              </a:defRPr>
            </a:pPr>
            <a:r>
              <a:rPr lang="en-US" sz="18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 – control (without exposure); </a:t>
            </a:r>
          </a:p>
          <a:p>
            <a:pPr marL="0" indent="0" rtl="0">
              <a:spcBef>
                <a:spcPct val="0"/>
              </a:spcBef>
              <a:defRPr>
                <a:effectLst/>
              </a:defRPr>
            </a:pPr>
            <a:r>
              <a:rPr lang="en-US" sz="18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 – general mode; </a:t>
            </a:r>
          </a:p>
          <a:p>
            <a:pPr marL="0" indent="0" rtl="0">
              <a:spcBef>
                <a:spcPct val="0"/>
              </a:spcBef>
              <a:defRPr>
                <a:effectLst/>
              </a:defRPr>
            </a:pPr>
            <a:r>
              <a:rPr lang="en-US" sz="18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 – "Blood </a:t>
            </a:r>
            <a:r>
              <a:rPr lang="en-US" sz="1800" b="0" i="0" u="none" strike="noStrike" dirty="0" smtClean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Circulation"</a:t>
            </a:r>
            <a:r>
              <a:rPr lang="ru-RU" sz="1800" b="0" i="0" u="none" strike="noStrike" dirty="0" smtClean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en-US" sz="1800" b="0" i="0" u="none" strike="noStrike" dirty="0" smtClean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mode</a:t>
            </a:r>
            <a:r>
              <a:rPr lang="en-US" sz="18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; </a:t>
            </a:r>
          </a:p>
          <a:p>
            <a:pPr marL="0" indent="0" rtl="0">
              <a:spcBef>
                <a:spcPct val="0"/>
              </a:spcBef>
              <a:defRPr>
                <a:effectLst/>
              </a:defRPr>
            </a:pPr>
            <a:r>
              <a:rPr lang="en-US" sz="18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3 – "Detoxification" mode; </a:t>
            </a:r>
          </a:p>
          <a:p>
            <a:pPr marL="0" indent="0" rtl="0">
              <a:spcBef>
                <a:spcPct val="0"/>
              </a:spcBef>
              <a:defRPr>
                <a:effectLst/>
              </a:defRPr>
            </a:pPr>
            <a:r>
              <a:rPr lang="en-US" sz="18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4 – "Lymph Detox" mode; </a:t>
            </a:r>
          </a:p>
          <a:p>
            <a:pPr marL="0" indent="0" rtl="0">
              <a:spcBef>
                <a:spcPct val="0"/>
              </a:spcBef>
              <a:defRPr>
                <a:effectLst/>
              </a:defRPr>
            </a:pPr>
            <a:r>
              <a:rPr lang="en-US" sz="18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5 – "Energy" mode.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/>
          <a:stretch>
            <a:fillRect/>
          </a:stretch>
        </p:blipFill>
        <p:spPr>
          <a:xfrm>
            <a:off x="0" y="188913"/>
            <a:ext cx="91440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863600"/>
            <a:ext cx="9144000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5580063" y="6669088"/>
            <a:ext cx="2160587" cy="188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pic>
        <p:nvPicPr>
          <p:cNvPr id="14" name="Picture 2" descr="C:\Tanya\Без имени-3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5" b="29895"/>
          <a:stretch>
            <a:fillRect/>
          </a:stretch>
        </p:blipFill>
        <p:spPr>
          <a:xfrm>
            <a:off x="7884368" y="313010"/>
            <a:ext cx="1152128" cy="3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 flipV="1">
            <a:off x="5497513" y="863600"/>
            <a:ext cx="2257425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07070"/>
              </p:ext>
            </p:extLst>
          </p:nvPr>
        </p:nvGraphicFramePr>
        <p:xfrm>
          <a:off x="5075238" y="3706812"/>
          <a:ext cx="3889250" cy="2568125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{5C22544A-7EE6-4342-B048-85BDC9FD1C3A}</a:tableStyleId>
              </a:tblPr>
              <a:tblGrid>
                <a:gridCol w="1118806"/>
                <a:gridCol w="958977"/>
                <a:gridCol w="958977"/>
                <a:gridCol w="852490"/>
              </a:tblGrid>
              <a:tr h="802307">
                <a:tc gridSpan="4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DEGREE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OF MORPHOLOGICAL MARKER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24 HOURS AFTER EXPOSURE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</a:tr>
              <a:tr h="365771"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(+)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(++)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(+++)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3943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12 (0)*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6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2 (2)*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359"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8 (6)*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8 (4)*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2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2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7 (6)*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8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3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2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4513"/>
              </p:ext>
            </p:extLst>
          </p:nvPr>
        </p:nvGraphicFramePr>
        <p:xfrm>
          <a:off x="179388" y="3706813"/>
          <a:ext cx="4752974" cy="256661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{5C22544A-7EE6-4342-B048-85BDC9FD1C3A}</a:tableStyleId>
              </a:tblPr>
              <a:tblGrid>
                <a:gridCol w="2160443"/>
                <a:gridCol w="720001"/>
                <a:gridCol w="648279"/>
                <a:gridCol w="593439"/>
                <a:gridCol w="630812"/>
              </a:tblGrid>
              <a:tr h="776341">
                <a:tc rowSpan="2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 MARKER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DEGREE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 OF MORPHOLOGICAL MARKER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IMMEDIATELY AFTER EXPOSURE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</a:tr>
              <a:tr h="344485">
                <a:tc v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(0) *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(+)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(++)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(+++)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1561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Chronic intoxication 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5 (0)*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3 (0)*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3 (2*)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9 (2)*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60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of protective reaction in the form of inflammation marker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17(10)*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3 (1)*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583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Microcirculation activity of blood channel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13 (11)*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7 (0)*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74"/>
          <p:cNvSpPr>
            <a:spLocks noChangeArrowheads="1"/>
          </p:cNvSpPr>
          <p:nvPr/>
        </p:nvSpPr>
        <p:spPr>
          <a:xfrm>
            <a:off x="3219947" y="939376"/>
            <a:ext cx="5822366" cy="7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effectLst/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/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effectLst/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  <a:defRPr>
                <a:effectLst/>
              </a:defRPr>
            </a:pPr>
            <a:r>
              <a:rPr lang="en-US" sz="24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CONTROL (n = 20)</a:t>
            </a:r>
          </a:p>
          <a:p>
            <a:pPr rtl="0">
              <a:spcBef>
                <a:spcPct val="0"/>
              </a:spcBef>
              <a:buFontTx/>
              <a:buNone/>
              <a:defRPr>
                <a:effectLst/>
              </a:defRPr>
            </a:pPr>
            <a:r>
              <a:rPr lang="en-US" sz="16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(main markers in blood serum facies before exposure)</a:t>
            </a:r>
          </a:p>
        </p:txBody>
      </p:sp>
      <p:sp>
        <p:nvSpPr>
          <p:cNvPr id="8259" name="Прямоугольник 8"/>
          <p:cNvSpPr>
            <a:spLocks noChangeArrowheads="1"/>
          </p:cNvSpPr>
          <p:nvPr/>
        </p:nvSpPr>
        <p:spPr>
          <a:xfrm>
            <a:off x="139700" y="6309320"/>
            <a:ext cx="6166653" cy="27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en-US" sz="1200" b="0" i="0" u="none" strike="noStrike" smtId="4294967295">
                <a:solidFill>
                  <a:srgbClr val="C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* without changes compared to control from overall number of samples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71048"/>
              </p:ext>
            </p:extLst>
          </p:nvPr>
        </p:nvGraphicFramePr>
        <p:xfrm>
          <a:off x="179388" y="1700808"/>
          <a:ext cx="8785100" cy="1823913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{5C22544A-7EE6-4342-B048-85BDC9FD1C3A}</a:tableStyleId>
              </a:tblPr>
              <a:tblGrid>
                <a:gridCol w="3524545"/>
                <a:gridCol w="1088880"/>
                <a:gridCol w="1161471"/>
                <a:gridCol w="1742207"/>
                <a:gridCol w="1267997"/>
              </a:tblGrid>
              <a:tr h="327814">
                <a:tc rowSpan="2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MARKER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DEGREE OF MORPHOLOGICAL MARKER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</a:tr>
              <a:tr h="333021">
                <a:tc v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Absence (0)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Weak (+)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Moderate (++)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High (+++)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7991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Chronic intoxication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3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10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6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5047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of protective reaction</a:t>
                      </a:r>
                    </a:p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of organism in the form of inflammation marker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12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6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Microcirculation activity of blood channel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17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2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149942" y="1031112"/>
            <a:ext cx="2378466" cy="5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spcBef>
                <a:spcPct val="50000"/>
              </a:spcBef>
              <a:defRPr>
                <a:effectLst/>
              </a:defRPr>
            </a:pPr>
            <a:r>
              <a:rPr lang="en-US" sz="28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Mode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878" y="247223"/>
            <a:ext cx="7762694" cy="5186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DEVITA RITM "BLOOD CIRCULATION"</a:t>
            </a:r>
          </a:p>
        </p:txBody>
      </p:sp>
      <p:pic>
        <p:nvPicPr>
          <p:cNvPr id="1026" name="Picture 2" descr="\\D-SERVER\DesignProjects\Приборы\3D приборы\png\rit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86620"/>
            <a:ext cx="1089405" cy="8076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91554"/>
              </p:ext>
            </p:extLst>
          </p:nvPr>
        </p:nvGraphicFramePr>
        <p:xfrm>
          <a:off x="179512" y="1735073"/>
          <a:ext cx="8824913" cy="1765935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3496243"/>
                <a:gridCol w="1080136"/>
                <a:gridCol w="1152145"/>
                <a:gridCol w="1728217"/>
                <a:gridCol w="1368172"/>
              </a:tblGrid>
              <a:tr h="334960">
                <a:tc rowSpan="2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MARKER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DEGREE OF MORPHOLOGICAL MARKER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</a:tr>
              <a:tr h="340282">
                <a:tc v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Absence (0)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Weak (+)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Moderate (++)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High (+++)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192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Chronic intoxication 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3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10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6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461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of protective reaction</a:t>
                      </a:r>
                    </a:p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of organism in the form of inflammation marker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12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6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Microcirculation activity of blood channel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17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2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0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048349"/>
              </p:ext>
            </p:extLst>
          </p:nvPr>
        </p:nvGraphicFramePr>
        <p:xfrm>
          <a:off x="5037701" y="3717032"/>
          <a:ext cx="3959671" cy="2592288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{5C22544A-7EE6-4342-B048-85BDC9FD1C3A}</a:tableStyleId>
              </a:tblPr>
              <a:tblGrid>
                <a:gridCol w="1118806"/>
                <a:gridCol w="958977"/>
                <a:gridCol w="958977"/>
                <a:gridCol w="922911"/>
              </a:tblGrid>
              <a:tr h="792088">
                <a:tc gridSpan="4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DEGREE 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OF MORPHOLOGICAL MARKER 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24 HOURS AFTER EXPOSURE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(+)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(++)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(+++)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12 (0)*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6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2 (2)*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9630"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8 (6)*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8 (4)*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2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2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882"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7 (6)*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8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3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2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72286"/>
              </p:ext>
            </p:extLst>
          </p:nvPr>
        </p:nvGraphicFramePr>
        <p:xfrm>
          <a:off x="179512" y="3716338"/>
          <a:ext cx="4680843" cy="2579062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{5C22544A-7EE6-4342-B048-85BDC9FD1C3A}</a:tableStyleId>
              </a:tblPr>
              <a:tblGrid>
                <a:gridCol w="2088311"/>
                <a:gridCol w="720001"/>
                <a:gridCol w="648280"/>
                <a:gridCol w="593439"/>
                <a:gridCol w="630812"/>
              </a:tblGrid>
              <a:tr h="776341">
                <a:tc rowSpan="2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 MARKER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DEGREE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 OF MORPHOLOGICAL MARKER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IMMEDIATELY AFTER EXPOSURE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</a:tr>
              <a:tr h="344485">
                <a:tc v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(0) 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(+)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(++)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(+++)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2036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Chronic intoxication 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5 (0)*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3 (0)*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3 (2*)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9 (2)*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60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of protective reaction in the form of inflammation marker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17(10)*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3 (1)*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60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Microcirculation activity of blood channel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13 (11)*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7 (0)*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41" name="Прямоугольник 8"/>
          <p:cNvSpPr>
            <a:spLocks noChangeArrowheads="1"/>
          </p:cNvSpPr>
          <p:nvPr/>
        </p:nvSpPr>
        <p:spPr>
          <a:xfrm>
            <a:off x="139700" y="6381328"/>
            <a:ext cx="4576572" cy="4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en-US" sz="1200" b="0" i="0" u="none" strike="noStrike" smtId="4294967295">
                <a:solidFill>
                  <a:srgbClr val="C0504D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* without changes compared to control from overall number of samples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863600"/>
            <a:ext cx="9144000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580063" y="6669088"/>
            <a:ext cx="2160587" cy="188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5497513" y="863600"/>
            <a:ext cx="2257425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4" name="Rectangle 274"/>
          <p:cNvSpPr>
            <a:spLocks noChangeArrowheads="1"/>
          </p:cNvSpPr>
          <p:nvPr/>
        </p:nvSpPr>
        <p:spPr>
          <a:xfrm>
            <a:off x="3219947" y="939376"/>
            <a:ext cx="5822366" cy="7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effectLst/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/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effectLst/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  <a:defRPr>
                <a:effectLst/>
              </a:defRPr>
            </a:pPr>
            <a:r>
              <a:rPr lang="en-US" sz="24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CONTROL (n = 20)</a:t>
            </a:r>
          </a:p>
          <a:p>
            <a:pPr rtl="0">
              <a:spcBef>
                <a:spcPct val="0"/>
              </a:spcBef>
              <a:buFontTx/>
              <a:buNone/>
              <a:defRPr>
                <a:effectLst/>
              </a:defRPr>
            </a:pPr>
            <a:r>
              <a:rPr lang="en-US" sz="16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(main markers in blood serum facies before exposure</a:t>
            </a:r>
            <a:r>
              <a:rPr lang="en-US" sz="14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)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>
          <a:xfrm>
            <a:off x="149942" y="1031112"/>
            <a:ext cx="2378466" cy="5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spcBef>
                <a:spcPct val="50000"/>
              </a:spcBef>
              <a:defRPr>
                <a:effectLst/>
              </a:defRPr>
            </a:pPr>
            <a:r>
              <a:rPr lang="en-US" sz="28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Mode 4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/>
          <a:stretch>
            <a:fillRect/>
          </a:stretch>
        </p:blipFill>
        <p:spPr>
          <a:xfrm>
            <a:off x="0" y="188913"/>
            <a:ext cx="91440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Tanya\Без имени-3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5" b="29895"/>
          <a:stretch>
            <a:fillRect/>
          </a:stretch>
        </p:blipFill>
        <p:spPr>
          <a:xfrm>
            <a:off x="7884368" y="313010"/>
            <a:ext cx="1152128" cy="3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3878" y="247223"/>
            <a:ext cx="7762694" cy="5186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DEVITA AP "LYMPH DETOX"</a:t>
            </a:r>
          </a:p>
        </p:txBody>
      </p:sp>
      <p:pic>
        <p:nvPicPr>
          <p:cNvPr id="2050" name="Picture 2" descr="\\D-SERVER\DesignProjects\Приборы\3D приборы\png\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1152128" cy="8541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556143"/>
              </p:ext>
            </p:extLst>
          </p:nvPr>
        </p:nvGraphicFramePr>
        <p:xfrm>
          <a:off x="159543" y="1695558"/>
          <a:ext cx="8824913" cy="1949466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3496243"/>
                <a:gridCol w="1080136"/>
                <a:gridCol w="1152145"/>
                <a:gridCol w="1728217"/>
                <a:gridCol w="1368172"/>
              </a:tblGrid>
              <a:tr h="334960">
                <a:tc rowSpan="2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MARKER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DEGREE OF MORPHOLOGICAL MARKER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</a:tr>
              <a:tr h="340282">
                <a:tc v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Absence (0)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Weak (+)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Moderate (++)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High (+++)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95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Chronic intoxication 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3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10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6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2469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of protective reaction</a:t>
                      </a:r>
                    </a:p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of organism in the form of inflammation marker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12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6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960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Microcirculation activity of blood channel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17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2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0</a:t>
                      </a: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39247"/>
              </p:ext>
            </p:extLst>
          </p:nvPr>
        </p:nvGraphicFramePr>
        <p:xfrm>
          <a:off x="5004942" y="3789734"/>
          <a:ext cx="3959671" cy="2533871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{5C22544A-7EE6-4342-B048-85BDC9FD1C3A}</a:tableStyleId>
              </a:tblPr>
              <a:tblGrid>
                <a:gridCol w="1118806"/>
                <a:gridCol w="958977"/>
                <a:gridCol w="958977"/>
                <a:gridCol w="922911"/>
              </a:tblGrid>
              <a:tr h="792088">
                <a:tc gridSpan="4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DEGREE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OF MORPHOLOGICAL MARKER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24 HOURS AFTER EXPOSURE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(+)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(++)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(+++)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586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11 (1)*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5 (2)*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4 (2)*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9630"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 (0)*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4 (1)*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10 (2)*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5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465"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 (1)*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4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10 (1)*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5 (0)*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85215"/>
              </p:ext>
            </p:extLst>
          </p:nvPr>
        </p:nvGraphicFramePr>
        <p:xfrm>
          <a:off x="146753" y="3789040"/>
          <a:ext cx="4680843" cy="2507054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{5C22544A-7EE6-4342-B048-85BDC9FD1C3A}</a:tableStyleId>
              </a:tblPr>
              <a:tblGrid>
                <a:gridCol w="2088311"/>
                <a:gridCol w="720001"/>
                <a:gridCol w="648280"/>
                <a:gridCol w="593439"/>
                <a:gridCol w="630812"/>
              </a:tblGrid>
              <a:tr h="776341">
                <a:tc rowSpan="2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 MARKER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DEGREE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 OF MORPHOLOGICAL MARKER</a:t>
                      </a:r>
                    </a:p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IMMEDIATELY AFTER EXPOSURE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</a:tr>
              <a:tr h="344485">
                <a:tc v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(0)*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(+)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(++)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1" i="0" u="none" strike="noStrike" smtId="4294967295">
                          <a:solidFill>
                            <a:srgbClr val="FFFFFF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(+++)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0028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chronic intoxication 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10 (1)*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7 (1)*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2 (1)*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 (0)*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60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Manifestation of protective reaction in the form of inflammation marker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8 (5)*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10 (2)*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2 (0)*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60">
                <a:tc>
                  <a:txBody>
                    <a:bodyPr/>
                    <a:lstStyle/>
                    <a:p>
                      <a:pPr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Microcirculation activity of blood channel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16 (6)*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 11 (0)*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3 (0)*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ct val="0"/>
                        </a:spcAft>
                      </a:pPr>
                      <a:r>
                        <a:rPr lang="en-US" sz="1200" b="0" i="0" u="none" strike="noStrike" smtId="4294967295">
                          <a:solidFill>
                            <a:srgbClr val="376092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0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8"/>
          <p:cNvSpPr>
            <a:spLocks noChangeArrowheads="1"/>
          </p:cNvSpPr>
          <p:nvPr/>
        </p:nvSpPr>
        <p:spPr>
          <a:xfrm>
            <a:off x="139700" y="6381328"/>
            <a:ext cx="4576572" cy="4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effectLst/>
                <a:latin typeface="Times New Roman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en-US" sz="1200" b="0" i="0" u="none" strike="noStrike" smtId="4294967295">
                <a:solidFill>
                  <a:srgbClr val="C0504D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* without changes compared to control from overall number of samples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863600"/>
            <a:ext cx="9144000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5580063" y="6669088"/>
            <a:ext cx="2160587" cy="188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5497513" y="863600"/>
            <a:ext cx="2257425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>
          <a:xfrm>
            <a:off x="149942" y="1031112"/>
            <a:ext cx="1615360" cy="5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spcBef>
                <a:spcPct val="50000"/>
              </a:spcBef>
              <a:defRPr>
                <a:effectLst/>
              </a:defRPr>
            </a:pPr>
            <a:r>
              <a:rPr lang="en-US" sz="28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Mode 5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/>
          <a:stretch>
            <a:fillRect/>
          </a:stretch>
        </p:blipFill>
        <p:spPr>
          <a:xfrm>
            <a:off x="0" y="188913"/>
            <a:ext cx="91440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Tanya\Без имени-3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5" b="29895"/>
          <a:stretch>
            <a:fillRect/>
          </a:stretch>
        </p:blipFill>
        <p:spPr>
          <a:xfrm>
            <a:off x="7884368" y="313010"/>
            <a:ext cx="1152128" cy="3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3878" y="247223"/>
            <a:ext cx="7762694" cy="5186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0" i="0" u="none" strike="noStrike" dirty="0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DEVITA ENERGY "ENERGY"</a:t>
            </a:r>
          </a:p>
        </p:txBody>
      </p:sp>
      <p:sp>
        <p:nvSpPr>
          <p:cNvPr id="24" name="Rectangle 274"/>
          <p:cNvSpPr>
            <a:spLocks noChangeArrowheads="1"/>
          </p:cNvSpPr>
          <p:nvPr/>
        </p:nvSpPr>
        <p:spPr>
          <a:xfrm>
            <a:off x="3219947" y="939376"/>
            <a:ext cx="5822366" cy="7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effectLst/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/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effectLst/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/>
                <a:latin typeface="Arial Narrow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  <a:defRPr>
                <a:effectLst/>
              </a:defRPr>
            </a:pPr>
            <a:r>
              <a:rPr lang="en-US" sz="24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CONTROL (n = 20)</a:t>
            </a:r>
          </a:p>
          <a:p>
            <a:pPr rtl="0">
              <a:spcBef>
                <a:spcPct val="0"/>
              </a:spcBef>
              <a:buFontTx/>
              <a:buNone/>
              <a:defRPr>
                <a:effectLst/>
              </a:defRPr>
            </a:pPr>
            <a:r>
              <a:rPr lang="en-US" sz="16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(main markers in blood serum facies before exposure)</a:t>
            </a:r>
          </a:p>
        </p:txBody>
      </p:sp>
      <p:pic>
        <p:nvPicPr>
          <p:cNvPr id="3074" name="Picture 2" descr="\\D-SERVER\DesignProjects\Приборы\3D приборы\png\enegy14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12" y="933104"/>
            <a:ext cx="594375" cy="7345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/>
          <a:stretch>
            <a:fillRect/>
          </a:stretch>
        </p:blipFill>
        <p:spPr>
          <a:xfrm>
            <a:off x="0" y="188913"/>
            <a:ext cx="91440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3878" y="241300"/>
            <a:ext cx="7762694" cy="51867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rtl="0">
              <a:defRPr>
                <a:effectLst/>
              </a:defRPr>
            </a:pPr>
            <a:r>
              <a:rPr lang="en-US" sz="2800" b="0" i="0" u="none" strike="noStrike" smtId="4294967295">
                <a:solidFill>
                  <a:srgbClr val="376092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CERTIFICATES AND PERMITS</a:t>
            </a:r>
          </a:p>
        </p:txBody>
      </p:sp>
      <p:grpSp>
        <p:nvGrpSpPr>
          <p:cNvPr id="16389" name="Группа 1"/>
          <p:cNvGrpSpPr/>
          <p:nvPr/>
        </p:nvGrpSpPr>
        <p:grpSpPr>
          <a:xfrm>
            <a:off x="306388" y="836613"/>
            <a:ext cx="8513762" cy="5915025"/>
            <a:chOff x="217235" y="908720"/>
            <a:chExt cx="8603237" cy="5976664"/>
          </a:xfrm>
          <a:effectLst/>
        </p:grpSpPr>
        <p:pic>
          <p:nvPicPr>
            <p:cNvPr id="16394" name="Picture 2" descr="\\D-SERVER\DesignProjects\БУКЛЕТ ПО ПРОДУКТАМ\Сертификаты\Академия-медико тех наук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35" y="908720"/>
              <a:ext cx="2265007" cy="296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3" descr="\\D-SERVER\DesignProjects\БУКЛЕТ ПО ПРОДУКТАМ\Сертификаты\ИСО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64" y="3843417"/>
              <a:ext cx="2265007" cy="2969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4" descr="\\D-SERVER\DesignProjects\БУКЛЕТ ПО ПРОДУКТАМ\Сертификаты\Качество жизни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224" y="3843417"/>
              <a:ext cx="2265007" cy="296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5" descr="\\D-SERVER\DesignProjects\БУКЛЕТ ПО ПРОДУКТАМ\Сертификаты\Моники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225" y="970568"/>
              <a:ext cx="2265007" cy="296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6" descr="\\D-SERVER\DesignProjects\БУКЛЕТ ПО ПРОДУКТАМ\Сертификаты\Моники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65" y="970568"/>
              <a:ext cx="2265007" cy="296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9" descr="\\D-SERVER\DesignProjects\БУКЛЕТ ПО ПРОДУКТАМ\Сертификаты\РАГГ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993" y="935482"/>
              <a:ext cx="2265007" cy="296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4" descr="\\D-SERVER\DesignProjects\БУКЛЕТ ПО ПРОДУКТАМ\Сертификаты\SGS бейс_2016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993" y="3850888"/>
              <a:ext cx="2314226" cy="30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5" descr="\\D-SERVER\DesignProjects\БУКЛЕТ ПО ПРОДУКТАМ\Сертификаты\SGS мини_2016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35" y="3850888"/>
              <a:ext cx="2314226" cy="30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863600"/>
            <a:ext cx="9144000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5497513" y="863600"/>
            <a:ext cx="2257425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5580063" y="6669088"/>
            <a:ext cx="2160587" cy="188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pic>
        <p:nvPicPr>
          <p:cNvPr id="19" name="Picture 2" descr="C:\Tanya\Без имени-3.png"/>
          <p:cNvPicPr>
            <a:picLocks noChangeAspect="1" noChangeArrowheads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5" b="29895"/>
          <a:stretch>
            <a:fillRect/>
          </a:stretch>
        </p:blipFill>
        <p:spPr>
          <a:xfrm>
            <a:off x="7884368" y="313010"/>
            <a:ext cx="1152128" cy="3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3947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</TotalTime>
  <Words>671</Words>
  <Application>Microsoft Office PowerPoint</Application>
  <PresentationFormat>Экран (4:3)</PresentationFormat>
  <Paragraphs>228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Results of the experiment in the Moscow Regional  Research &amp; Scientific Clinical Institute  named after M.F. Vladimirsky (MONIKI)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сердечно-сосудистых заболеваний с помощью DeVITA технологий</dc:title>
  <dc:creator>ПК</dc:creator>
  <cp:lastModifiedBy>Евгения Калуцкая</cp:lastModifiedBy>
  <cp:revision>198</cp:revision>
  <cp:lastPrinted>2017-11-01T13:01:13Z</cp:lastPrinted>
  <dcterms:created xsi:type="dcterms:W3CDTF">2014-07-22T06:56:43Z</dcterms:created>
  <dcterms:modified xsi:type="dcterms:W3CDTF">2017-12-11T10:34:57Z</dcterms:modified>
</cp:coreProperties>
</file>